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17"/>
  </p:notesMasterIdLst>
  <p:handoutMasterIdLst>
    <p:handoutMasterId r:id="rId18"/>
  </p:handoutMasterIdLst>
  <p:sldIdLst>
    <p:sldId id="335" r:id="rId2"/>
    <p:sldId id="367" r:id="rId3"/>
    <p:sldId id="351" r:id="rId4"/>
    <p:sldId id="372" r:id="rId5"/>
    <p:sldId id="373" r:id="rId6"/>
    <p:sldId id="374" r:id="rId7"/>
    <p:sldId id="355" r:id="rId8"/>
    <p:sldId id="356" r:id="rId9"/>
    <p:sldId id="357" r:id="rId10"/>
    <p:sldId id="358" r:id="rId11"/>
    <p:sldId id="359" r:id="rId12"/>
    <p:sldId id="371" r:id="rId13"/>
    <p:sldId id="361" r:id="rId14"/>
    <p:sldId id="362" r:id="rId15"/>
    <p:sldId id="322" r:id="rId16"/>
  </p:sldIdLst>
  <p:sldSz cx="16257588" cy="9144000"/>
  <p:notesSz cx="9296400" cy="14782800"/>
  <p:custDataLst>
    <p:tags r:id="rId19"/>
  </p:custDataLst>
  <p:defaultTextStyle>
    <a:defPPr>
      <a:defRPr lang="en-US"/>
    </a:defPPr>
    <a:lvl1pPr marL="0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731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463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194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0927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3658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6390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89121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1852" algn="l" defTabSz="81273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16" userDrawn="1">
          <p15:clr>
            <a:srgbClr val="A4A3A4"/>
          </p15:clr>
        </p15:guide>
        <p15:guide id="2" pos="7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k Wendland (Contingent)" initials="P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3C3C3C"/>
    <a:srgbClr val="0696D7"/>
    <a:srgbClr val="0074B0"/>
    <a:srgbClr val="4C4C4C"/>
    <a:srgbClr val="005E30"/>
    <a:srgbClr val="18588A"/>
    <a:srgbClr val="18808A"/>
    <a:srgbClr val="FFCC00"/>
    <a:srgbClr val="87B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006" autoAdjust="0"/>
  </p:normalViewPr>
  <p:slideViewPr>
    <p:cSldViewPr snapToGrid="0" snapToObjects="1">
      <p:cViewPr varScale="1">
        <p:scale>
          <a:sx n="70" d="100"/>
          <a:sy n="70" d="100"/>
        </p:scale>
        <p:origin x="1122" y="66"/>
      </p:cViewPr>
      <p:guideLst>
        <p:guide orient="horz" pos="5616"/>
        <p:guide pos="7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l">
              <a:defRPr sz="1800"/>
            </a:lvl1pPr>
          </a:lstStyle>
          <a:p>
            <a:endParaRPr lang="en-US" dirty="0">
              <a:latin typeface="Artifakt ElementOfc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r">
              <a:defRPr sz="1800"/>
            </a:lvl1pPr>
          </a:lstStyle>
          <a:p>
            <a:fld id="{387C2776-B9DD-1946-9831-785CA23AC1F1}" type="datetime1">
              <a:rPr lang="en-US" smtClean="0">
                <a:latin typeface="Artifakt ElementOfc" charset="0"/>
              </a:rPr>
              <a:t>10/31/2018</a:t>
            </a:fld>
            <a:endParaRPr lang="en-US" dirty="0">
              <a:latin typeface="Artifakt ElementOfc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l">
              <a:defRPr sz="1800"/>
            </a:lvl1pPr>
          </a:lstStyle>
          <a:p>
            <a:endParaRPr lang="en-US" dirty="0">
              <a:latin typeface="Artifakt ElementOfc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r">
              <a:defRPr sz="1800"/>
            </a:lvl1pPr>
          </a:lstStyle>
          <a:p>
            <a:fld id="{58ECB827-1CCB-B349-98A7-AAC485CBB65F}" type="slidenum">
              <a:rPr lang="en-US" smtClean="0">
                <a:latin typeface="Artifakt ElementOfc" charset="0"/>
              </a:rPr>
              <a:t>‹#›</a:t>
            </a:fld>
            <a:endParaRPr lang="en-US" dirty="0">
              <a:latin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521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l">
              <a:defRPr sz="1800">
                <a:latin typeface="Artifakt ElementOfc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/>
          <a:lstStyle>
            <a:lvl1pPr algn="r">
              <a:defRPr sz="1800">
                <a:latin typeface="Artifakt ElementOfc" charset="0"/>
              </a:defRPr>
            </a:lvl1pPr>
          </a:lstStyle>
          <a:p>
            <a:fld id="{13A1C7DD-7A43-8947-A922-8561F0BA9BCC}" type="datetime1">
              <a:rPr lang="en-US" smtClean="0"/>
              <a:pPr/>
              <a:t>10/31/2018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9400" y="1108075"/>
            <a:ext cx="9855200" cy="554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67" tIns="68783" rIns="137567" bIns="6878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7021830"/>
            <a:ext cx="7437120" cy="6652260"/>
          </a:xfrm>
          <a:prstGeom prst="rect">
            <a:avLst/>
          </a:prstGeom>
        </p:spPr>
        <p:txBody>
          <a:bodyPr vert="horz" lIns="137567" tIns="68783" rIns="137567" bIns="68783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l">
              <a:defRPr sz="1800">
                <a:latin typeface="Artifakt ElementOfc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14041093"/>
            <a:ext cx="4028440" cy="739140"/>
          </a:xfrm>
          <a:prstGeom prst="rect">
            <a:avLst/>
          </a:prstGeom>
        </p:spPr>
        <p:txBody>
          <a:bodyPr vert="horz" lIns="137567" tIns="68783" rIns="137567" bIns="68783" rtlCol="0" anchor="b"/>
          <a:lstStyle>
            <a:lvl1pPr algn="r">
              <a:defRPr sz="1800">
                <a:latin typeface="Artifakt ElementOfc" charset="0"/>
              </a:defRPr>
            </a:lvl1pPr>
          </a:lstStyle>
          <a:p>
            <a:fld id="{73E9330B-B1DA-214B-A229-0CB8492B91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1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1pPr>
    <a:lvl2pPr marL="812731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2pPr>
    <a:lvl3pPr marL="1625463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3pPr>
    <a:lvl4pPr marL="2438194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4pPr>
    <a:lvl5pPr marL="3250927" algn="l" defTabSz="812731" rtl="0" eaLnBrk="1" latinLnBrk="0" hangingPunct="1">
      <a:defRPr sz="2100" kern="1200">
        <a:solidFill>
          <a:schemeClr val="tx1"/>
        </a:solidFill>
        <a:latin typeface="Artifakt ElementOfc" charset="0"/>
        <a:ea typeface="+mn-ea"/>
        <a:cs typeface="+mn-cs"/>
      </a:defRPr>
    </a:lvl5pPr>
    <a:lvl6pPr marL="4063658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76390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689121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01852" algn="l" defTabSz="812731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5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1) „Snippets“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pre-defined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fast and </a:t>
            </a:r>
            <a:r>
              <a:rPr lang="de-DE" dirty="0" err="1"/>
              <a:t>convenient</a:t>
            </a:r>
            <a:r>
              <a:rPr lang="de-DE" dirty="0"/>
              <a:t> </a:t>
            </a:r>
            <a:r>
              <a:rPr lang="de-DE" dirty="0" err="1"/>
              <a:t>re-use</a:t>
            </a:r>
            <a:r>
              <a:rPr lang="de-DE" dirty="0"/>
              <a:t>. Double-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0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autodesk.com/creativecommons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257588" cy="9144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5800725" y="0"/>
            <a:ext cx="10456864" cy="9144000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68000"/>
                </a:schemeClr>
              </a:gs>
              <a:gs pos="64000">
                <a:schemeClr val="accent4">
                  <a:lumMod val="60000"/>
                  <a:lumOff val="40000"/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0" y="4109127"/>
            <a:ext cx="16257588" cy="3437166"/>
          </a:xfrm>
          <a:prstGeom prst="rect">
            <a:avLst/>
          </a:prstGeom>
          <a:gradFill>
            <a:gsLst>
              <a:gs pos="37000">
                <a:schemeClr val="tx1">
                  <a:alpha val="80000"/>
                </a:schemeClr>
              </a:gs>
              <a:gs pos="72000">
                <a:schemeClr val="tx1">
                  <a:alpha val="50000"/>
                </a:schemeClr>
              </a:gs>
              <a:gs pos="100000">
                <a:schemeClr val="tx1">
                  <a:alpha val="1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006" tIns="51003" rIns="102006" bIns="51003" anchor="ctr"/>
          <a:lstStyle/>
          <a:p>
            <a:pPr lvl="0" algn="ctr" defTabSz="906735" fontAlgn="auto">
              <a:spcBef>
                <a:spcPts val="0"/>
              </a:spcBef>
              <a:spcAft>
                <a:spcPts val="0"/>
              </a:spcAft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7250664"/>
            <a:ext cx="16257588" cy="450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7049" y="7347626"/>
            <a:ext cx="4343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 defTabSz="812810"/>
            <a:r>
              <a:rPr lang="en-US" sz="1600" b="0" i="0" dirty="0">
                <a:latin typeface="Artifakt ElementOfc" charset="0"/>
                <a:ea typeface="Artifakt ElementOfc" charset="0"/>
                <a:cs typeface="Artifakt ElementOfc" charset="0"/>
              </a:rPr>
              <a:t>Join the conversation #AU2017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1380" y="7216610"/>
            <a:ext cx="1479283" cy="518595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7250664"/>
            <a:ext cx="16257588" cy="450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3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812882" y="4101605"/>
            <a:ext cx="15444707" cy="194197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5400" b="1" i="0">
                <a:solidFill>
                  <a:schemeClr val="bg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 b="0" dirty="0"/>
              <a:t>Main title can extend over one </a:t>
            </a:r>
            <a:br>
              <a:rPr lang="en-US" b="0" dirty="0"/>
            </a:br>
            <a:r>
              <a:rPr lang="en-US" b="0" dirty="0"/>
              <a:t>or two lines</a:t>
            </a:r>
            <a:endParaRPr lang="en-US" dirty="0">
              <a:solidFill>
                <a:srgbClr val="0696D7"/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77049" y="6107371"/>
            <a:ext cx="9596237" cy="4767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11" name="Text Placeholder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7049" y="6606706"/>
            <a:ext cx="9596240" cy="4066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1pPr>
          </a:lstStyle>
          <a:p>
            <a:r>
              <a:rPr lang="en-US" dirty="0"/>
              <a:t>Presenter’s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817" y="7311086"/>
            <a:ext cx="1297173" cy="31263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4" orient="horz" pos="2880">
          <p15:clr>
            <a:srgbClr val="FBAE40"/>
          </p15:clr>
        </p15:guide>
        <p15:guide id="5" pos="5121">
          <p15:clr>
            <a:srgbClr val="FBAE40"/>
          </p15:clr>
        </p15:guide>
        <p15:guide id="6" pos="56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7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de-DE" sz="4978" b="0" i="0" baseline="0" noProof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505310" y="2079983"/>
            <a:ext cx="7559778" cy="65788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159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21" indent="-457159" defTabSz="95944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480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640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48037" indent="-511806">
              <a:buClr>
                <a:schemeClr val="accent4"/>
              </a:buClr>
              <a:buSzPct val="100000"/>
              <a:buFont typeface="Wingdings" pitchFamily="2" charset="2"/>
              <a:buChar char="§"/>
              <a:defRPr sz="3022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de-DE" noProof="0"/>
              <a:t>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5A97F9-F2D8-4C4D-9490-AC42B5C75BD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311050" y="2079982"/>
            <a:ext cx="7559778" cy="65788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159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21" indent="-457159" defTabSz="95944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480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640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48037" indent="-511806">
              <a:buClr>
                <a:schemeClr val="accent4"/>
              </a:buClr>
              <a:buSzPct val="100000"/>
              <a:buFont typeface="Wingdings" pitchFamily="2" charset="2"/>
              <a:buChar char="§"/>
              <a:defRPr sz="3022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de-DE" noProof="0"/>
              <a:t>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337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3591" y="-3559269"/>
            <a:ext cx="9144001" cy="162625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5917191"/>
            <a:ext cx="16251913" cy="322680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0000"/>
                </a:schemeClr>
              </a:gs>
              <a:gs pos="99000">
                <a:schemeClr val="tx1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006" tIns="51003" rIns="102006" bIns="51003" anchor="ctr"/>
          <a:lstStyle/>
          <a:p>
            <a:pPr lvl="0" algn="ctr" defTabSz="906735" fontAlgn="auto">
              <a:spcBef>
                <a:spcPts val="0"/>
              </a:spcBef>
              <a:spcAft>
                <a:spcPts val="0"/>
              </a:spcAft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85" y="5930540"/>
            <a:ext cx="16225503" cy="987383"/>
          </a:xfrm>
          <a:prstGeom prst="rect">
            <a:avLst/>
          </a:prstGeom>
          <a:noFill/>
        </p:spPr>
        <p:txBody>
          <a:bodyPr vert="horz" lIns="0" tIns="0" rIns="0" bIns="0" anchor="ctr" anchorCtr="0"/>
          <a:lstStyle>
            <a:lvl1pPr marL="822960" algn="l">
              <a:defRPr sz="4800" b="0" i="0" baseline="0">
                <a:solidFill>
                  <a:schemeClr val="bg1"/>
                </a:solidFill>
                <a:latin typeface="Artifakt LegendOfc"/>
                <a:cs typeface="Artifakt LegendOfc"/>
              </a:defRPr>
            </a:lvl1pPr>
          </a:lstStyle>
          <a:p>
            <a:r>
              <a:rPr lang="en-US" dirty="0"/>
              <a:t>Section/chapter title slide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2880">
          <p15:clr>
            <a:srgbClr val="FBAE40"/>
          </p15:clr>
        </p15:guide>
        <p15:guide id="4" pos="56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wo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895345"/>
            <a:ext cx="16257588" cy="1353312"/>
          </a:xfrm>
          <a:prstGeom prst="rect">
            <a:avLst/>
          </a:prstGeom>
          <a:noFill/>
        </p:spPr>
        <p:txBody>
          <a:bodyPr vert="horz" lIns="0" tIns="0" rIns="0" bIns="0" anchor="ctr" anchorCtr="0"/>
          <a:lstStyle>
            <a:lvl1pPr marL="822960" algn="ctr">
              <a:defRPr sz="11500" b="0" i="0" baseline="0">
                <a:solidFill>
                  <a:schemeClr val="tx1"/>
                </a:solidFill>
                <a:latin typeface="Artifakt LegendOfc"/>
                <a:cs typeface="Artifakt LegendOfc"/>
              </a:defRPr>
            </a:lvl1pPr>
          </a:lstStyle>
          <a:p>
            <a:r>
              <a:rPr lang="en-US" dirty="0"/>
              <a:t>Keyword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2880" userDrawn="1">
          <p15:clr>
            <a:srgbClr val="FBAE40"/>
          </p15:clr>
        </p15:guide>
        <p15:guide id="4" pos="56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/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5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5333" b="1" i="0" baseline="0">
                <a:solidFill>
                  <a:schemeClr val="tx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505310" y="2079980"/>
            <a:ext cx="7559778" cy="65788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200" indent="-457200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1pPr>
            <a:lvl2pPr marL="914400" indent="-457200" defTabSz="95953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2pPr>
            <a:lvl3pPr marL="1371600" indent="-457200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3pPr>
            <a:lvl4pPr marL="1828800" indent="-457200">
              <a:lnSpc>
                <a:spcPts val="4600"/>
              </a:lnSpc>
              <a:spcBef>
                <a:spcPts val="1800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tifakt ElementOfc"/>
                <a:cs typeface="Artifakt ElementOfc"/>
              </a:defRPr>
            </a:lvl4pPr>
            <a:lvl5pPr marL="4248409" indent="-511850">
              <a:buClr>
                <a:schemeClr val="accent4"/>
              </a:buClr>
              <a:buSzPct val="100000"/>
              <a:buFont typeface="Wingdings" pitchFamily="2" charset="2"/>
              <a:buChar char="§"/>
              <a:defRPr sz="3022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230404" y="2079980"/>
            <a:ext cx="7632034" cy="65788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89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8230404" y="8658808"/>
            <a:ext cx="7632034" cy="381733"/>
          </a:xfrm>
          <a:prstGeom prst="rect">
            <a:avLst/>
          </a:prstGeom>
        </p:spPr>
        <p:txBody>
          <a:bodyPr lIns="0" tIns="36576" rIns="0" bIns="0"/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609608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2pPr>
            <a:lvl3pPr marL="1219215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3pPr>
            <a:lvl4pPr marL="1828823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 marL="243843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5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5333" b="1" i="0" baseline="0">
                <a:solidFill>
                  <a:schemeClr val="tx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2969011" y="8379283"/>
            <a:ext cx="10428935" cy="514216"/>
          </a:xfrm>
          <a:prstGeom prst="rect">
            <a:avLst/>
          </a:prstGeom>
        </p:spPr>
        <p:txBody>
          <a:bodyPr lIns="0" tIns="36576" rIns="0" bIns="0"/>
          <a:lstStyle>
            <a:lvl1pPr marL="0" indent="0" algn="ct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609608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2pPr>
            <a:lvl3pPr marL="1219215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3pPr>
            <a:lvl4pPr marL="1828823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 marL="243843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2969008" y="1890186"/>
            <a:ext cx="10428940" cy="62592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a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5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5333" b="1" i="0" baseline="0">
                <a:solidFill>
                  <a:schemeClr val="tx1"/>
                </a:solidFill>
                <a:latin typeface="Artifakt LegendOfc" charset="0"/>
                <a:ea typeface="Artifakt LegendOfc" charset="0"/>
                <a:cs typeface="Artifakt LegendOfc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2969011" y="8379283"/>
            <a:ext cx="10428935" cy="514216"/>
          </a:xfrm>
          <a:prstGeom prst="rect">
            <a:avLst/>
          </a:prstGeom>
        </p:spPr>
        <p:txBody>
          <a:bodyPr lIns="0" tIns="36576" rIns="0" bIns="0"/>
          <a:lstStyle>
            <a:lvl1pPr marL="0" indent="0" algn="ctr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609608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2pPr>
            <a:lvl3pPr marL="1219215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3pPr>
            <a:lvl4pPr marL="1828823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 marL="2438430" indent="0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2969008" y="1890187"/>
            <a:ext cx="10428940" cy="62592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6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3254" y="8376501"/>
            <a:ext cx="15436950" cy="75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67" b="0" i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Autodesk and the Autodesk logo are registered trademarks or trademarks of Autodesk, Inc., and/or its subsidiaries and/or affiliates in the USA and/or other countries. All other brand names, product names, or</a:t>
            </a:r>
            <a:r>
              <a:rPr lang="en-US" sz="1067" b="0" i="0" baseline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 </a:t>
            </a:r>
            <a:r>
              <a:rPr lang="en-US" sz="1067" b="0" i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trademarks belong to their respective holders. Autodesk reserves the right to alter product and services offerings, and specifications and pricing at any time without notice, and is</a:t>
            </a:r>
            <a:r>
              <a:rPr lang="en-US" sz="1067" b="0" i="0" baseline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 </a:t>
            </a:r>
            <a:r>
              <a:rPr lang="en-US" sz="1067" b="0" i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not responsible for typographical or graphical errors that may appear in this document.</a:t>
            </a:r>
          </a:p>
          <a:p>
            <a:pPr marL="0" marR="0" indent="0" algn="l" defTabSz="121918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b="0" i="0" baseline="0" dirty="0">
                <a:solidFill>
                  <a:schemeClr val="bg2">
                    <a:lumMod val="65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© 2017 Autodesk. All rights reserved.</a:t>
            </a:r>
          </a:p>
          <a:p>
            <a:pPr>
              <a:lnSpc>
                <a:spcPct val="100000"/>
              </a:lnSpc>
            </a:pPr>
            <a:endParaRPr lang="en-US" sz="1156" b="0" i="0" dirty="0">
              <a:solidFill>
                <a:schemeClr val="bg2">
                  <a:lumMod val="65000"/>
                </a:schemeClr>
              </a:solidFill>
              <a:latin typeface="Artifakt ElementOfc" charset="0"/>
              <a:ea typeface="Artifakt ElementOfc" charset="0"/>
              <a:cs typeface="Artifakt ElementOfc" charset="0"/>
            </a:endParaRPr>
          </a:p>
        </p:txBody>
      </p:sp>
      <p:pic>
        <p:nvPicPr>
          <p:cNvPr id="8" name="Picture 7" descr="Creative Commons Attribution-NonCommercial-ShareAlike 3.0 Unported License 88x31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2059" y="8883655"/>
            <a:ext cx="447039" cy="157480"/>
          </a:xfrm>
          <a:prstGeom prst="rect">
            <a:avLst/>
          </a:prstGeom>
        </p:spPr>
      </p:pic>
      <p:pic>
        <p:nvPicPr>
          <p:cNvPr id="5" name="Picture 4" descr="Creative Commons Attribution-NonCommercial-ShareAlike 3.0 Unported License 88x31.png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2059" y="8883655"/>
            <a:ext cx="447039" cy="15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198" y="2627418"/>
            <a:ext cx="11187745" cy="3595708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5304" y="366187"/>
            <a:ext cx="15356828" cy="1524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de-DE" sz="4978" b="0" i="0" baseline="0" noProof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505309" y="2079983"/>
            <a:ext cx="15356823" cy="65788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57159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21" indent="-457159" defTabSz="95944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480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640" indent="-457159">
              <a:lnSpc>
                <a:spcPts val="4601"/>
              </a:lnSpc>
              <a:spcBef>
                <a:spcPts val="1801"/>
              </a:spcBef>
              <a:buClr>
                <a:schemeClr val="tx1"/>
              </a:buClr>
              <a:buSzPct val="105000"/>
              <a:buFont typeface="Wingdings" pitchFamily="2" charset="2"/>
              <a:buChar char="§"/>
              <a:tabLst/>
              <a:defRPr sz="3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248037" indent="-511806">
              <a:buClr>
                <a:schemeClr val="accent4"/>
              </a:buClr>
              <a:buSzPct val="100000"/>
              <a:buFont typeface="Wingdings" pitchFamily="2" charset="2"/>
              <a:buChar char="§"/>
              <a:defRPr sz="3022" b="0">
                <a:latin typeface="Artifakt ElementOfc"/>
                <a:cs typeface="Artifakt ElementOfc"/>
              </a:defRPr>
            </a:lvl5pPr>
          </a:lstStyle>
          <a:p>
            <a:pPr lvl="0"/>
            <a:r>
              <a:rPr lang="de-DE" noProof="0"/>
              <a:t>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9516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497824"/>
            <a:ext cx="16257588" cy="64617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8497824"/>
            <a:ext cx="16257588" cy="64617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16" dirty="0">
              <a:latin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0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37" r:id="rId3"/>
    <p:sldLayoutId id="2147483740" r:id="rId4"/>
    <p:sldLayoutId id="2147483741" r:id="rId5"/>
    <p:sldLayoutId id="2147483742" r:id="rId6"/>
    <p:sldLayoutId id="2147483745" r:id="rId7"/>
    <p:sldLayoutId id="2147483744" r:id="rId8"/>
    <p:sldLayoutId id="2147483749" r:id="rId9"/>
    <p:sldLayoutId id="2147483750" r:id="rId10"/>
  </p:sldLayoutIdLst>
  <p:transition>
    <p:fade/>
  </p:transition>
  <p:hf sldNum="0" hdr="0" dt="0"/>
  <p:txStyles>
    <p:titleStyle>
      <a:lvl1pPr algn="l" defTabSz="1219215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Artifakt ElementOfc" charset="0"/>
          <a:ea typeface="+mj-ea"/>
          <a:cs typeface="+mj-cs"/>
        </a:defRPr>
      </a:lvl1pPr>
    </p:titleStyle>
    <p:bodyStyle>
      <a:lvl1pPr marL="304804" indent="-304804" algn="l" defTabSz="1219215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Artifakt ElementOfc" charset="0"/>
          <a:ea typeface="+mn-ea"/>
          <a:cs typeface="+mn-cs"/>
        </a:defRPr>
      </a:lvl1pPr>
      <a:lvl2pPr marL="914411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tifakt ElementOfc" charset="0"/>
          <a:ea typeface="+mn-ea"/>
          <a:cs typeface="+mn-cs"/>
        </a:defRPr>
      </a:lvl2pPr>
      <a:lvl3pPr marL="1524019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Artifakt ElementOfc" charset="0"/>
          <a:ea typeface="+mn-ea"/>
          <a:cs typeface="+mn-cs"/>
        </a:defRPr>
      </a:lvl3pPr>
      <a:lvl4pPr marL="2133627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tifakt ElementOfc" charset="0"/>
          <a:ea typeface="+mn-ea"/>
          <a:cs typeface="+mn-cs"/>
        </a:defRPr>
      </a:lvl4pPr>
      <a:lvl5pPr marL="2743234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tifakt ElementOfc" charset="0"/>
          <a:ea typeface="+mn-ea"/>
          <a:cs typeface="+mn-cs"/>
        </a:defRPr>
      </a:lvl5pPr>
      <a:lvl6pPr marL="3352842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echlm/iLogic-Vault/releases/download/2019.2/iLogic-PDM.zip" TargetMode="External"/><Relationship Id="rId2" Type="http://schemas.openxmlformats.org/officeDocument/2006/relationships/hyperlink" Target="https://github.com/koechlm/iLogic-Vault/blob/master/README.md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Inventor iLogic Samples</a:t>
            </a:r>
            <a:br>
              <a:rPr lang="en-US" b="0" dirty="0"/>
            </a:br>
            <a:r>
              <a:rPr lang="en-US" b="0" dirty="0"/>
              <a:t>Useful Rules For PDM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Markus Koechl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Solutions Engineer PDM|PLM – Autodesk Central Europe</a:t>
            </a:r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0318-4C87-4FEC-A899-78DC1D7F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Rule </a:t>
            </a:r>
            <a:r>
              <a:rPr lang="de-DE" dirty="0" err="1"/>
              <a:t>Validity</a:t>
            </a:r>
            <a:r>
              <a:rPr lang="de-DE" dirty="0"/>
              <a:t> – </a:t>
            </a:r>
            <a:r>
              <a:rPr lang="de-DE" dirty="0" err="1"/>
              <a:t>Drawings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50E8-D71C-4277-B10B-A7B43F3639F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/>
              <a:t>Differentiation </a:t>
            </a:r>
            <a:r>
              <a:rPr lang="de-DE" dirty="0" err="1"/>
              <a:t>Within</a:t>
            </a:r>
            <a:r>
              <a:rPr lang="de-DE" dirty="0"/>
              <a:t> Rules</a:t>
            </a:r>
          </a:p>
          <a:p>
            <a:endParaRPr lang="de-DE" dirty="0"/>
          </a:p>
          <a:p>
            <a:pPr lvl="1"/>
            <a:r>
              <a:rPr lang="de-DE" dirty="0"/>
              <a:t>None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F6586-9E79-4749-B20C-F8E2A35C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09" y="2079983"/>
            <a:ext cx="6592564" cy="65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0318-4C87-4FEC-A899-78DC1D7F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Rule </a:t>
            </a:r>
            <a:r>
              <a:rPr lang="de-DE" dirty="0" err="1"/>
              <a:t>Validity</a:t>
            </a:r>
            <a:r>
              <a:rPr lang="de-DE" dirty="0"/>
              <a:t> – </a:t>
            </a:r>
            <a:r>
              <a:rPr lang="de-DE" dirty="0" err="1"/>
              <a:t>Drawings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50E8-D71C-4277-B10B-A7B43F3639F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 err="1"/>
              <a:t>Differentiate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Templates</a:t>
            </a:r>
          </a:p>
          <a:p>
            <a:pPr lvl="1"/>
            <a:r>
              <a:rPr lang="de-DE" dirty="0"/>
              <a:t>Dialog, e.g. Language</a:t>
            </a:r>
          </a:p>
          <a:p>
            <a:pPr lvl="1"/>
            <a:r>
              <a:rPr lang="de-DE" dirty="0"/>
              <a:t>Drawing Border Type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9D069-7C68-4A05-A76B-2A50B76868D0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C:\Users\koechlm\AppData\Local\Temp\SNAGHTML41ab501b.PNG">
            <a:extLst>
              <a:ext uri="{FF2B5EF4-FFF2-40B4-BE49-F238E27FC236}">
                <a16:creationId xmlns:a16="http://schemas.microsoft.com/office/drawing/2014/main" id="{2A2428B6-E75D-4C03-9698-D5BA86EF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033" y="2079982"/>
            <a:ext cx="7806267" cy="367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koechlm\AppData\Local\Temp\SNAGHTML41b076d4.PNG">
            <a:extLst>
              <a:ext uri="{FF2B5EF4-FFF2-40B4-BE49-F238E27FC236}">
                <a16:creationId xmlns:a16="http://schemas.microsoft.com/office/drawing/2014/main" id="{537E7DCF-4670-4FDD-AEE0-C0599E0D5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032" y="5159020"/>
            <a:ext cx="778933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57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DD2480-BCC1-41A3-A5AC-D63C9002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Snippets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1D95B-A2EF-4F23-B16B-B3ABAA65A90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06053" y="2079983"/>
            <a:ext cx="15355323" cy="6578828"/>
          </a:xfrm>
        </p:spPr>
        <p:txBody>
          <a:bodyPr/>
          <a:lstStyle/>
          <a:p>
            <a:r>
              <a:rPr lang="de-DE" dirty="0"/>
              <a:t>Methods and Method Calls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i="1" dirty="0"/>
              <a:t>„PDM“</a:t>
            </a:r>
            <a:r>
              <a:rPr lang="de-DE" dirty="0"/>
              <a:t> Rules</a:t>
            </a:r>
          </a:p>
        </p:txBody>
      </p:sp>
      <p:pic>
        <p:nvPicPr>
          <p:cNvPr id="1028" name="Picture 4" descr="C:\Users\koechlm\AppData\Local\Temp\SNAGHTML147d896.PNG">
            <a:extLst>
              <a:ext uri="{FF2B5EF4-FFF2-40B4-BE49-F238E27FC236}">
                <a16:creationId xmlns:a16="http://schemas.microsoft.com/office/drawing/2014/main" id="{2895AF61-B8E0-4857-8175-53F4A62B1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19" y="3427726"/>
            <a:ext cx="5985349" cy="498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Logic Snippets Usage">
            <a:hlinkClick r:id="" action="ppaction://media"/>
            <a:extLst>
              <a:ext uri="{FF2B5EF4-FFF2-40B4-BE49-F238E27FC236}">
                <a16:creationId xmlns:a16="http://schemas.microsoft.com/office/drawing/2014/main" id="{D5CB50A6-F857-4EDA-ABB0-54892E616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7940" y="3427725"/>
            <a:ext cx="8474192" cy="46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CE44-47D7-4718-B92D-D99F2BD4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</a:t>
            </a:r>
            <a:r>
              <a:rPr lang="de-DE" dirty="0" err="1"/>
              <a:t>Availability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3A87-0D48-49D8-91AE-179F76D2913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 err="1">
                <a:hlinkClick r:id="rId2"/>
              </a:rPr>
              <a:t>ReadMe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E41CD-830D-4E49-A25E-1B9CC4CCF09C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Download</a:t>
            </a: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DDA-4D90-4350-87E8-6ADADA1B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54" y="2889954"/>
            <a:ext cx="7551019" cy="2588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AC691-06D9-404E-9B3A-C767777C80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109"/>
          <a:stretch/>
        </p:blipFill>
        <p:spPr>
          <a:xfrm>
            <a:off x="8611621" y="2890000"/>
            <a:ext cx="7446802" cy="7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2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CE44-47D7-4718-B92D-D99F2BD4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Installation</a:t>
            </a:r>
          </a:p>
        </p:txBody>
      </p:sp>
      <p:pic>
        <p:nvPicPr>
          <p:cNvPr id="9" name="iLogic PDM Sample and Snippet Install">
            <a:hlinkClick r:id="" action="ppaction://media"/>
            <a:extLst>
              <a:ext uri="{FF2B5EF4-FFF2-40B4-BE49-F238E27FC236}">
                <a16:creationId xmlns:a16="http://schemas.microsoft.com/office/drawing/2014/main" id="{D1DF756D-9977-4467-94C4-FCD4114CA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7163" y="2104845"/>
            <a:ext cx="11363262" cy="620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2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0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C49B8-8E93-4EB0-98AE-09321690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Content -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86C5C-3E85-4442-8D0B-DB19D1B25F65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/>
              <a:t>Collection </a:t>
            </a:r>
            <a:r>
              <a:rPr lang="de-DE" dirty="0" err="1"/>
              <a:t>of</a:t>
            </a:r>
            <a:r>
              <a:rPr lang="de-DE" dirty="0"/>
              <a:t> Rule Samples </a:t>
            </a:r>
          </a:p>
          <a:p>
            <a:pPr lvl="1"/>
            <a:r>
              <a:rPr lang="de-DE" dirty="0"/>
              <a:t>Save </a:t>
            </a:r>
            <a:r>
              <a:rPr lang="de-DE" dirty="0" err="1"/>
              <a:t>Meta</a:t>
            </a:r>
            <a:r>
              <a:rPr lang="de-DE" dirty="0"/>
              <a:t> Data in </a:t>
            </a:r>
            <a:r>
              <a:rPr lang="de-DE" dirty="0" err="1"/>
              <a:t>iProperties</a:t>
            </a:r>
            <a:r>
              <a:rPr lang="de-DE" dirty="0"/>
              <a:t> </a:t>
            </a:r>
            <a:r>
              <a:rPr lang="de-DE" dirty="0" err="1"/>
              <a:t>for</a:t>
            </a:r>
            <a:endParaRPr lang="de-DE" dirty="0"/>
          </a:p>
          <a:p>
            <a:pPr lvl="2"/>
            <a:r>
              <a:rPr lang="de-DE" dirty="0"/>
              <a:t>Parts, Sheet </a:t>
            </a:r>
            <a:r>
              <a:rPr lang="de-DE" dirty="0" err="1"/>
              <a:t>Metal</a:t>
            </a:r>
            <a:r>
              <a:rPr lang="de-DE" dirty="0"/>
              <a:t> Parts</a:t>
            </a:r>
          </a:p>
          <a:p>
            <a:pPr lvl="2"/>
            <a:r>
              <a:rPr lang="de-DE" dirty="0" err="1"/>
              <a:t>Assemblies</a:t>
            </a:r>
            <a:r>
              <a:rPr lang="de-DE" dirty="0"/>
              <a:t>, </a:t>
            </a:r>
            <a:r>
              <a:rPr lang="de-DE" dirty="0" err="1"/>
              <a:t>Weldments</a:t>
            </a:r>
            <a:endParaRPr lang="de-DE" dirty="0"/>
          </a:p>
          <a:p>
            <a:pPr lvl="2"/>
            <a:r>
              <a:rPr lang="de-DE" dirty="0" err="1"/>
              <a:t>Drawings</a:t>
            </a:r>
            <a:endParaRPr lang="de-DE" dirty="0"/>
          </a:p>
          <a:p>
            <a:pPr marL="457161" lvl="1" indent="0">
              <a:buNone/>
            </a:pPr>
            <a:endParaRPr lang="de-DE" dirty="0"/>
          </a:p>
          <a:p>
            <a:r>
              <a:rPr lang="de-DE" dirty="0"/>
              <a:t>Snippet</a:t>
            </a:r>
            <a:r>
              <a:rPr lang="de-DE" baseline="30000" dirty="0"/>
              <a:t>1 </a:t>
            </a:r>
            <a:r>
              <a:rPr lang="de-DE" dirty="0"/>
              <a:t> Library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881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3F039-40E9-485D-87BF-63B69CF8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Content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E2D459-7CDE-4B1E-A420-E6174A2DF8C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sz="3200" b="1" dirty="0"/>
              <a:t>Rules Samples</a:t>
            </a:r>
          </a:p>
          <a:p>
            <a:pPr>
              <a:lnSpc>
                <a:spcPct val="100000"/>
              </a:lnSpc>
            </a:pPr>
            <a:r>
              <a:rPr lang="de-DE" sz="3200" i="1" dirty="0" err="1"/>
              <a:t>BOMTypeToProp</a:t>
            </a:r>
            <a:endParaRPr lang="de-DE" sz="3200" i="1" dirty="0"/>
          </a:p>
          <a:p>
            <a:pPr>
              <a:lnSpc>
                <a:spcPct val="100000"/>
              </a:lnSpc>
            </a:pPr>
            <a:r>
              <a:rPr lang="de-DE" sz="3200" i="1" dirty="0" err="1"/>
              <a:t>Dimensions</a:t>
            </a:r>
            <a:endParaRPr lang="de-DE" sz="3200" i="1" dirty="0"/>
          </a:p>
          <a:p>
            <a:pPr>
              <a:lnSpc>
                <a:spcPct val="100000"/>
              </a:lnSpc>
            </a:pPr>
            <a:r>
              <a:rPr lang="de-DE" sz="3200" i="1" dirty="0" err="1"/>
              <a:t>PhysProp</a:t>
            </a:r>
            <a:endParaRPr lang="de-DE" sz="3200" i="1" dirty="0"/>
          </a:p>
          <a:p>
            <a:pPr>
              <a:lnSpc>
                <a:spcPct val="100000"/>
              </a:lnSpc>
            </a:pPr>
            <a:endParaRPr lang="de-DE" sz="3200" i="1" dirty="0"/>
          </a:p>
          <a:p>
            <a:pPr>
              <a:lnSpc>
                <a:spcPct val="100000"/>
              </a:lnSpc>
            </a:pPr>
            <a:r>
              <a:rPr lang="de-DE" sz="3200" i="1" dirty="0" err="1"/>
              <a:t>ScaleAndSheet</a:t>
            </a:r>
            <a:endParaRPr lang="de-DE" sz="3200" i="1" dirty="0"/>
          </a:p>
          <a:p>
            <a:pPr>
              <a:lnSpc>
                <a:spcPct val="100000"/>
              </a:lnSpc>
            </a:pPr>
            <a:r>
              <a:rPr lang="de-DE" sz="3200" i="1" dirty="0" err="1"/>
              <a:t>SetMaterialToCustomProp</a:t>
            </a:r>
            <a:endParaRPr lang="de-DE" sz="3200" i="1" dirty="0"/>
          </a:p>
          <a:p>
            <a:pPr>
              <a:lnSpc>
                <a:spcPct val="100000"/>
              </a:lnSpc>
            </a:pPr>
            <a:r>
              <a:rPr lang="de-DE" sz="3200" i="1" dirty="0" err="1"/>
              <a:t>UidToProp</a:t>
            </a:r>
            <a:endParaRPr lang="de-DE" sz="3200" i="1" dirty="0"/>
          </a:p>
          <a:p>
            <a:pPr>
              <a:lnSpc>
                <a:spcPct val="100000"/>
              </a:lnSpc>
            </a:pPr>
            <a:r>
              <a:rPr lang="de-DE" sz="3200" i="1" dirty="0" err="1"/>
              <a:t>UpdateCopiedModelProps</a:t>
            </a:r>
            <a:endParaRPr lang="de-DE" sz="32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D6E8A-1803-4D3E-9567-CBB806A96E9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311049" y="2079982"/>
            <a:ext cx="7809483" cy="65788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sz="3200" b="1" dirty="0"/>
              <a:t>Task(s)</a:t>
            </a:r>
          </a:p>
          <a:p>
            <a:pPr>
              <a:lnSpc>
                <a:spcPct val="100000"/>
              </a:lnSpc>
            </a:pPr>
            <a:r>
              <a:rPr lang="de-DE" sz="3200" dirty="0"/>
              <a:t>Capture BOM type</a:t>
            </a:r>
          </a:p>
          <a:p>
            <a:pPr>
              <a:lnSpc>
                <a:spcPct val="100000"/>
              </a:lnSpc>
            </a:pPr>
            <a:r>
              <a:rPr lang="de-DE" sz="3200" dirty="0"/>
              <a:t>Capture </a:t>
            </a:r>
            <a:r>
              <a:rPr lang="de-DE" sz="3200" dirty="0" err="1"/>
              <a:t>bounding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cut</a:t>
            </a:r>
            <a:r>
              <a:rPr lang="de-DE" sz="3200" dirty="0"/>
              <a:t> </a:t>
            </a:r>
            <a:r>
              <a:rPr lang="de-DE" sz="3200" dirty="0" err="1"/>
              <a:t>dimensions</a:t>
            </a:r>
            <a:endParaRPr lang="de-DE" sz="3200" dirty="0"/>
          </a:p>
          <a:p>
            <a:pPr>
              <a:lnSpc>
                <a:spcPct val="100000"/>
              </a:lnSpc>
            </a:pPr>
            <a:r>
              <a:rPr lang="de-DE" sz="3200" dirty="0" err="1"/>
              <a:t>Physical</a:t>
            </a:r>
            <a:r>
              <a:rPr lang="de-DE" sz="3200" dirty="0"/>
              <a:t> </a:t>
            </a:r>
            <a:r>
              <a:rPr lang="de-DE" sz="3200" dirty="0" err="1"/>
              <a:t>properties</a:t>
            </a:r>
            <a:endParaRPr lang="de-DE" sz="3200" dirty="0"/>
          </a:p>
          <a:p>
            <a:pPr lvl="1">
              <a:lnSpc>
                <a:spcPct val="100000"/>
              </a:lnSpc>
            </a:pPr>
            <a:r>
              <a:rPr lang="de-DE" sz="3200" dirty="0" err="1"/>
              <a:t>Mass</a:t>
            </a:r>
            <a:r>
              <a:rPr lang="de-DE" sz="3200" dirty="0"/>
              <a:t>, material, </a:t>
            </a:r>
            <a:r>
              <a:rPr lang="de-DE" sz="3200" dirty="0" err="1"/>
              <a:t>raw</a:t>
            </a:r>
            <a:r>
              <a:rPr lang="de-DE" sz="3200" dirty="0"/>
              <a:t> material</a:t>
            </a:r>
          </a:p>
          <a:p>
            <a:pPr>
              <a:lnSpc>
                <a:spcPct val="100000"/>
              </a:lnSpc>
            </a:pPr>
            <a:r>
              <a:rPr lang="de-DE" sz="3200" dirty="0"/>
              <a:t>Sheet </a:t>
            </a:r>
            <a:r>
              <a:rPr lang="de-DE" sz="3200" dirty="0" err="1"/>
              <a:t>size</a:t>
            </a:r>
            <a:r>
              <a:rPr lang="de-DE" sz="3200" dirty="0"/>
              <a:t> and </a:t>
            </a:r>
            <a:r>
              <a:rPr lang="de-DE" sz="3200" dirty="0" err="1"/>
              <a:t>main</a:t>
            </a:r>
            <a:r>
              <a:rPr lang="de-DE" sz="3200" dirty="0"/>
              <a:t> </a:t>
            </a:r>
            <a:r>
              <a:rPr lang="de-DE" sz="3200" dirty="0" err="1"/>
              <a:t>scale</a:t>
            </a:r>
            <a:endParaRPr lang="de-DE" sz="3200" dirty="0"/>
          </a:p>
          <a:p>
            <a:pPr>
              <a:lnSpc>
                <a:spcPct val="100000"/>
              </a:lnSpc>
            </a:pPr>
            <a:r>
              <a:rPr lang="de-DE" sz="3200" dirty="0"/>
              <a:t>Activate material PDM -&gt; CAD</a:t>
            </a:r>
          </a:p>
          <a:p>
            <a:pPr>
              <a:lnSpc>
                <a:spcPct val="100000"/>
              </a:lnSpc>
            </a:pPr>
            <a:r>
              <a:rPr lang="de-DE" sz="3200" dirty="0"/>
              <a:t>Capture </a:t>
            </a:r>
            <a:r>
              <a:rPr lang="de-DE" sz="3200" dirty="0" err="1"/>
              <a:t>unique</a:t>
            </a:r>
            <a:r>
              <a:rPr lang="de-DE" sz="3200" dirty="0"/>
              <a:t> ID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sibling</a:t>
            </a:r>
            <a:r>
              <a:rPr lang="de-DE" sz="3200" dirty="0"/>
              <a:t> </a:t>
            </a:r>
            <a:r>
              <a:rPr lang="de-DE" sz="3200" dirty="0" err="1"/>
              <a:t>detection</a:t>
            </a:r>
            <a:endParaRPr lang="de-DE" sz="3200" dirty="0"/>
          </a:p>
          <a:p>
            <a:pPr>
              <a:lnSpc>
                <a:spcPct val="100000"/>
              </a:lnSpc>
            </a:pPr>
            <a:r>
              <a:rPr lang="de-DE" sz="3200" dirty="0"/>
              <a:t>Transfer </a:t>
            </a:r>
            <a:r>
              <a:rPr lang="de-DE" sz="3200" dirty="0" err="1"/>
              <a:t>model</a:t>
            </a:r>
            <a:r>
              <a:rPr lang="de-DE" sz="3200" dirty="0"/>
              <a:t> </a:t>
            </a:r>
            <a:r>
              <a:rPr lang="de-DE" sz="3200" dirty="0" err="1"/>
              <a:t>properties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IDW/DWG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AE40A-AAC4-400A-878A-42A3C792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106" y="7139555"/>
            <a:ext cx="541799" cy="541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F4B4B4-6D31-4673-851F-18CF502A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100" y="7139555"/>
            <a:ext cx="541799" cy="541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C9B75-EF0B-4614-8938-7C1E83C9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057" y="7847869"/>
            <a:ext cx="541799" cy="541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643694-4C4C-4FAB-ABAC-4546C13CA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095" y="7139555"/>
            <a:ext cx="541799" cy="541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09EBE6-EE06-483C-950F-B9C36A5C0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626" y="2713404"/>
            <a:ext cx="541799" cy="541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53DB77-7EE6-4D67-9E7C-738018678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620" y="2713404"/>
            <a:ext cx="541799" cy="541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7A712-7AFB-4858-976B-E94A8224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99" y="3526136"/>
            <a:ext cx="541799" cy="5417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70E270-9D0A-4B84-B738-F66501401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93" y="3526136"/>
            <a:ext cx="541799" cy="541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866B15-211B-47F7-8FEA-485C3548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99" y="4338869"/>
            <a:ext cx="541799" cy="541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933F07-76F7-4D0D-A476-BCB1E224F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93" y="4338869"/>
            <a:ext cx="541799" cy="541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DD2820-2A0D-4055-9009-4FFE25452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057" y="5561869"/>
            <a:ext cx="541799" cy="54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213B52-AE13-4B44-97F9-347EB3D8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626" y="6326822"/>
            <a:ext cx="541799" cy="5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47C8-CE92-481C-8ED7-54AF1A8E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Use Case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3C935D-934B-47C0-BAB6-399FFEB3F235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/>
              <a:t>Rules – </a:t>
            </a:r>
            <a:r>
              <a:rPr lang="de-DE" i="1" dirty="0" err="1"/>
              <a:t>Dimensions</a:t>
            </a:r>
            <a:r>
              <a:rPr lang="de-DE" i="1" dirty="0"/>
              <a:t>, </a:t>
            </a:r>
            <a:r>
              <a:rPr lang="de-DE" i="1" dirty="0" err="1"/>
              <a:t>PhysProp</a:t>
            </a:r>
            <a:endParaRPr lang="de-DE" i="1" dirty="0"/>
          </a:p>
        </p:txBody>
      </p:sp>
      <p:pic>
        <p:nvPicPr>
          <p:cNvPr id="2050" name="Picture 2" descr="C:\Users\koechlm\AppData\Local\Temp\SNAGHTML16825ef.PNG">
            <a:extLst>
              <a:ext uri="{FF2B5EF4-FFF2-40B4-BE49-F238E27FC236}">
                <a16:creationId xmlns:a16="http://schemas.microsoft.com/office/drawing/2014/main" id="{488C505E-69B4-48CA-A08C-3FDA7353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49" y="3951344"/>
            <a:ext cx="12429067" cy="470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koechlm\AppData\Local\Temp\SNAGHTML2124b014.PNG">
            <a:extLst>
              <a:ext uri="{FF2B5EF4-FFF2-40B4-BE49-F238E27FC236}">
                <a16:creationId xmlns:a16="http://schemas.microsoft.com/office/drawing/2014/main" id="{226DA8CE-08E8-4B2C-A433-6AB07E93E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320" y="579312"/>
            <a:ext cx="5582889" cy="33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0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47C8-CE92-481C-8ED7-54AF1A8E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Use Case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3C935D-934B-47C0-BAB6-399FFEB3F235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 err="1"/>
              <a:t>Weldement</a:t>
            </a:r>
            <a:r>
              <a:rPr lang="de-DE" dirty="0"/>
              <a:t> – Material </a:t>
            </a:r>
            <a:r>
              <a:rPr lang="de-DE" dirty="0" err="1"/>
              <a:t>of</a:t>
            </a:r>
            <a:r>
              <a:rPr lang="de-DE" dirty="0"/>
              <a:t> Weld </a:t>
            </a:r>
            <a:r>
              <a:rPr lang="de-DE" dirty="0" err="1"/>
              <a:t>Beads</a:t>
            </a:r>
            <a:endParaRPr lang="de-DE" dirty="0"/>
          </a:p>
          <a:p>
            <a:r>
              <a:rPr lang="de-DE" dirty="0"/>
              <a:t>Rule - </a:t>
            </a:r>
            <a:r>
              <a:rPr lang="de-DE" dirty="0" err="1"/>
              <a:t>PhysProp</a:t>
            </a:r>
            <a:endParaRPr lang="de-DE" dirty="0"/>
          </a:p>
        </p:txBody>
      </p:sp>
      <p:pic>
        <p:nvPicPr>
          <p:cNvPr id="3076" name="Picture 4" descr="C:\Users\koechlm\AppData\Local\Temp\SNAGHTML1748125.PNG">
            <a:extLst>
              <a:ext uri="{FF2B5EF4-FFF2-40B4-BE49-F238E27FC236}">
                <a16:creationId xmlns:a16="http://schemas.microsoft.com/office/drawing/2014/main" id="{26AD7591-553B-4DB3-AA79-B2E557D0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49" y="3960435"/>
            <a:ext cx="7432679" cy="469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koechlm\AppData\Local\Temp\SNAGHTML177ab05.PNG">
            <a:extLst>
              <a:ext uri="{FF2B5EF4-FFF2-40B4-BE49-F238E27FC236}">
                <a16:creationId xmlns:a16="http://schemas.microsoft.com/office/drawing/2014/main" id="{CE6922B7-DA1F-4CF2-82E2-FD6F28630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416" y="3005977"/>
            <a:ext cx="5875831" cy="577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27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EA40-64A9-42EA-BBB0-C7FBB2DB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Use Case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BB8B5-1F45-47AA-97D5-FCCBDF7F9AE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dirty="0"/>
              <a:t>Rule - </a:t>
            </a:r>
            <a:r>
              <a:rPr lang="de-DE" i="1" dirty="0" err="1"/>
              <a:t>SetMaterialToCustomProp</a:t>
            </a:r>
            <a:endParaRPr lang="de-DE" sz="4267" i="1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Vault-AssignMaterialbySemifinishedAndUpdateInInventor">
            <a:hlinkClick r:id="" action="ppaction://media"/>
            <a:extLst>
              <a:ext uri="{FF2B5EF4-FFF2-40B4-BE49-F238E27FC236}">
                <a16:creationId xmlns:a16="http://schemas.microsoft.com/office/drawing/2014/main" id="{773D3A91-78CD-448C-8FF7-451563004B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1664" y="2976618"/>
            <a:ext cx="9759714" cy="53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9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0318-4C87-4FEC-A899-78DC1D7F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iLogic PDM | Rule Validity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50E8-D71C-4277-B10B-A7B43F3639F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Manage Settings File in Vault</a:t>
            </a:r>
          </a:p>
          <a:p>
            <a:pPr lvl="1"/>
            <a:r>
              <a:rPr lang="en-US" dirty="0"/>
              <a:t>Event Trigger Options</a:t>
            </a:r>
          </a:p>
          <a:p>
            <a:pPr lvl="1"/>
            <a:r>
              <a:rPr lang="en-US" dirty="0"/>
              <a:t>Event Trigger Rules – Document Assignments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9D069-7C68-4A05-A76B-2A50B76868D0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832F2-D375-4871-BB9A-F9E1D60D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33" y="2079980"/>
            <a:ext cx="6592560" cy="65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6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0318-4C87-4FEC-A899-78DC1D7F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Rule </a:t>
            </a:r>
            <a:r>
              <a:rPr lang="de-DE" dirty="0" err="1"/>
              <a:t>Validity</a:t>
            </a:r>
            <a:r>
              <a:rPr lang="de-DE" dirty="0"/>
              <a:t> -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50E8-D71C-4277-B10B-A7B43F3639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06054" y="2079983"/>
            <a:ext cx="8771456" cy="6578828"/>
          </a:xfrm>
        </p:spPr>
        <p:txBody>
          <a:bodyPr/>
          <a:lstStyle/>
          <a:p>
            <a:r>
              <a:rPr lang="de-DE" dirty="0"/>
              <a:t>Differentiation </a:t>
            </a:r>
            <a:r>
              <a:rPr lang="de-DE" dirty="0" err="1"/>
              <a:t>Within</a:t>
            </a:r>
            <a:r>
              <a:rPr lang="de-DE" dirty="0"/>
              <a:t> Rules </a:t>
            </a:r>
            <a:r>
              <a:rPr lang="de-DE" dirty="0" err="1"/>
              <a:t>For</a:t>
            </a:r>
            <a:endParaRPr lang="de-DE" dirty="0"/>
          </a:p>
          <a:p>
            <a:pPr lvl="1"/>
            <a:r>
              <a:rPr lang="de-DE" dirty="0"/>
              <a:t>Part | Sheet </a:t>
            </a:r>
            <a:r>
              <a:rPr lang="de-DE" dirty="0" err="1"/>
              <a:t>Metal</a:t>
            </a:r>
            <a:r>
              <a:rPr lang="de-DE" dirty="0"/>
              <a:t> Part</a:t>
            </a:r>
          </a:p>
          <a:p>
            <a:pPr lvl="2"/>
            <a:r>
              <a:rPr lang="de-DE" dirty="0"/>
              <a:t>Round-, Square-, Profile-Bars</a:t>
            </a:r>
          </a:p>
          <a:p>
            <a:pPr lvl="1"/>
            <a:r>
              <a:rPr lang="de-DE" dirty="0"/>
              <a:t>Content Center Files</a:t>
            </a:r>
          </a:p>
          <a:p>
            <a:pPr lvl="1"/>
            <a:r>
              <a:rPr lang="de-DE" dirty="0"/>
              <a:t>User Library</a:t>
            </a:r>
          </a:p>
          <a:p>
            <a:pPr lvl="1"/>
            <a:r>
              <a:rPr lang="de-DE" dirty="0" err="1"/>
              <a:t>ReadOnly</a:t>
            </a:r>
            <a:r>
              <a:rPr lang="de-DE" dirty="0"/>
              <a:t>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9E0F3-1040-459A-AB31-DD4A3C13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10" y="2079984"/>
            <a:ext cx="6592562" cy="65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0318-4C87-4FEC-A899-78DC1D7F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iLogic PDM | Rule </a:t>
            </a:r>
            <a:r>
              <a:rPr lang="de-DE" dirty="0" err="1"/>
              <a:t>Validity</a:t>
            </a:r>
            <a:r>
              <a:rPr lang="de-DE" dirty="0"/>
              <a:t> - </a:t>
            </a:r>
            <a:r>
              <a:rPr lang="de-DE" dirty="0" err="1"/>
              <a:t>Assemblies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50E8-D71C-4277-B10B-A7B43F3639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06054" y="2079983"/>
            <a:ext cx="8771456" cy="6578828"/>
          </a:xfrm>
        </p:spPr>
        <p:txBody>
          <a:bodyPr/>
          <a:lstStyle/>
          <a:p>
            <a:r>
              <a:rPr lang="de-DE" dirty="0"/>
              <a:t>Differentiation </a:t>
            </a:r>
            <a:r>
              <a:rPr lang="de-DE" dirty="0" err="1"/>
              <a:t>Within</a:t>
            </a:r>
            <a:r>
              <a:rPr lang="de-DE" dirty="0"/>
              <a:t> Rules </a:t>
            </a:r>
            <a:r>
              <a:rPr lang="de-DE" dirty="0" err="1"/>
              <a:t>For</a:t>
            </a:r>
            <a:endParaRPr lang="de-DE" dirty="0"/>
          </a:p>
          <a:p>
            <a:pPr lvl="1"/>
            <a:r>
              <a:rPr lang="de-DE" dirty="0"/>
              <a:t>Assembly | </a:t>
            </a:r>
            <a:r>
              <a:rPr lang="de-DE" dirty="0" err="1"/>
              <a:t>Weldment</a:t>
            </a:r>
            <a:endParaRPr lang="de-DE" dirty="0"/>
          </a:p>
          <a:p>
            <a:pPr lvl="1"/>
            <a:r>
              <a:rPr lang="de-DE" dirty="0"/>
              <a:t>User Library</a:t>
            </a:r>
          </a:p>
          <a:p>
            <a:pPr lvl="1"/>
            <a:r>
              <a:rPr lang="de-DE" dirty="0" err="1"/>
              <a:t>ReadOnly</a:t>
            </a:r>
            <a:r>
              <a:rPr lang="de-DE" dirty="0"/>
              <a:t>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16713-6741-4252-941C-3E1895CE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10" y="2079984"/>
            <a:ext cx="6592562" cy="65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3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af0679853f4f3dc9e2b10a833267e243cea6a6a"/>
</p:tagLst>
</file>

<file path=ppt/theme/theme1.xml><?xml version="1.0" encoding="utf-8"?>
<a:theme xmlns:a="http://schemas.openxmlformats.org/drawingml/2006/main" name="AU 2017">
  <a:themeElements>
    <a:clrScheme name="Custom 31">
      <a:dk1>
        <a:srgbClr val="007EC6"/>
      </a:dk1>
      <a:lt1>
        <a:srgbClr val="FFFFFF"/>
      </a:lt1>
      <a:dk2>
        <a:srgbClr val="000000"/>
      </a:dk2>
      <a:lt2>
        <a:srgbClr val="FFFFFF"/>
      </a:lt2>
      <a:accent1>
        <a:srgbClr val="585859"/>
      </a:accent1>
      <a:accent2>
        <a:srgbClr val="D1D2D3"/>
      </a:accent2>
      <a:accent3>
        <a:srgbClr val="007EC6"/>
      </a:accent3>
      <a:accent4>
        <a:srgbClr val="FFFFFF"/>
      </a:accent4>
      <a:accent5>
        <a:srgbClr val="D0D2D3"/>
      </a:accent5>
      <a:accent6>
        <a:srgbClr val="D0D2D3"/>
      </a:accent6>
      <a:hlink>
        <a:srgbClr val="007EC5"/>
      </a:hlink>
      <a:folHlink>
        <a:srgbClr val="0696D7"/>
      </a:folHlink>
    </a:clrScheme>
    <a:fontScheme name="Autodesk Theme font">
      <a:majorFont>
        <a:latin typeface="Artifakt LegendOfc"/>
        <a:ea typeface=""/>
        <a:cs typeface=""/>
      </a:majorFont>
      <a:minorFont>
        <a:latin typeface="Artifakt ElementOf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 2017-template-16x9" id="{23E7BC21-CAD8-B64C-89AD-8F67AB3650EB}" vid="{BAC90812-89B8-1F40-9A72-01EE9C3A04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AU_Speaker_Template</Template>
  <TotalTime>0</TotalTime>
  <Words>274</Words>
  <Application>Microsoft Office PowerPoint</Application>
  <PresentationFormat>Custom</PresentationFormat>
  <Paragraphs>70</Paragraphs>
  <Slides>15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Artifakt ElementOfc</vt:lpstr>
      <vt:lpstr>Artifakt LegendOfc</vt:lpstr>
      <vt:lpstr>Wingdings</vt:lpstr>
      <vt:lpstr>AU 2017</vt:lpstr>
      <vt:lpstr>Inventor iLogic Samples Useful Rules For PDM</vt:lpstr>
      <vt:lpstr>iLogic PDM | Content - Overview</vt:lpstr>
      <vt:lpstr>iLogic PDM | Content</vt:lpstr>
      <vt:lpstr>iLogic PDM | Use Case</vt:lpstr>
      <vt:lpstr>iLogic PDM | Use Case</vt:lpstr>
      <vt:lpstr>iLogic PDM | Use Case</vt:lpstr>
      <vt:lpstr>iLogic PDM | Rule Validity </vt:lpstr>
      <vt:lpstr>iLogic PDM | Rule Validity - Parts</vt:lpstr>
      <vt:lpstr>iLogic PDM | Rule Validity - Assemblies</vt:lpstr>
      <vt:lpstr>iLogic PDM | Rule Validity – Drawings</vt:lpstr>
      <vt:lpstr>iLogic PDM | Rule Validity – Drawings</vt:lpstr>
      <vt:lpstr>iLogic PDM | Snippets</vt:lpstr>
      <vt:lpstr>iLogic PDM | Availability</vt:lpstr>
      <vt:lpstr>iLogic PDM | Installation</vt:lpstr>
      <vt:lpstr>PowerPoint Presentation</vt:lpstr>
    </vt:vector>
  </TitlesOfParts>
  <Manager/>
  <Company>Autodesk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 iLogic Samples Useful Rules For PDM</dc:title>
  <dc:subject>Autodesk University</dc:subject>
  <dc:creator>Markus Koechl</dc:creator>
  <cp:keywords/>
  <dc:description/>
  <cp:lastModifiedBy>Markus Koechl</cp:lastModifiedBy>
  <cp:revision>6</cp:revision>
  <cp:lastPrinted>2017-03-09T17:45:00Z</cp:lastPrinted>
  <dcterms:created xsi:type="dcterms:W3CDTF">2018-10-31T07:19:59Z</dcterms:created>
  <dcterms:modified xsi:type="dcterms:W3CDTF">2018-10-31T07:53:16Z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6191568</vt:lpwstr>
  </property>
  <property fmtid="{D5CDD505-2E9C-101B-9397-08002B2CF9AE}" pid="3" name="NXPowerLiteSettings">
    <vt:lpwstr>F980073804F000</vt:lpwstr>
  </property>
  <property fmtid="{D5CDD505-2E9C-101B-9397-08002B2CF9AE}" pid="4" name="NXPowerLiteVersion">
    <vt:lpwstr>D7.0.3</vt:lpwstr>
  </property>
</Properties>
</file>